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4"/>
    <p:sldMasterId id="2147483939" r:id="rId5"/>
    <p:sldMasterId id="2147483946" r:id="rId6"/>
  </p:sldMasterIdLst>
  <p:notesMasterIdLst>
    <p:notesMasterId r:id="rId19"/>
  </p:notesMasterIdLst>
  <p:handoutMasterIdLst>
    <p:handoutMasterId r:id="rId20"/>
  </p:handoutMasterIdLst>
  <p:sldIdLst>
    <p:sldId id="311" r:id="rId7"/>
    <p:sldId id="359" r:id="rId8"/>
    <p:sldId id="363" r:id="rId9"/>
    <p:sldId id="364" r:id="rId10"/>
    <p:sldId id="366" r:id="rId11"/>
    <p:sldId id="370" r:id="rId12"/>
    <p:sldId id="365" r:id="rId13"/>
    <p:sldId id="367" r:id="rId14"/>
    <p:sldId id="368" r:id="rId15"/>
    <p:sldId id="369" r:id="rId16"/>
    <p:sldId id="371" r:id="rId17"/>
    <p:sldId id="329" r:id="rId18"/>
  </p:sldIdLst>
  <p:sldSz cx="9906000" cy="6858000" type="A4"/>
  <p:notesSz cx="7315200" cy="9601200"/>
  <p:custDataLst>
    <p:tags r:id="rId21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1344">
          <p15:clr>
            <a:srgbClr val="A4A3A4"/>
          </p15:clr>
        </p15:guide>
        <p15:guide id="3" orient="horz" pos="1510">
          <p15:clr>
            <a:srgbClr val="A4A3A4"/>
          </p15:clr>
        </p15:guide>
        <p15:guide id="4" pos="3120">
          <p15:clr>
            <a:srgbClr val="A4A3A4"/>
          </p15:clr>
        </p15:guide>
        <p15:guide id="5" pos="3216">
          <p15:clr>
            <a:srgbClr val="A4A3A4"/>
          </p15:clr>
        </p15:guide>
        <p15:guide id="6" pos="3024">
          <p15:clr>
            <a:srgbClr val="A4A3A4"/>
          </p15:clr>
        </p15:guide>
        <p15:guide id="7" pos="6048">
          <p15:clr>
            <a:srgbClr val="A4A3A4"/>
          </p15:clr>
        </p15:guide>
        <p15:guide id="8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DA5"/>
    <a:srgbClr val="005B7C"/>
    <a:srgbClr val="ACB7B2"/>
    <a:srgbClr val="FFFF00"/>
    <a:srgbClr val="FFFFFF"/>
    <a:srgbClr val="000000"/>
    <a:srgbClr val="A2BFAF"/>
    <a:srgbClr val="AF1C63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7" autoAdjust="0"/>
    <p:restoredTop sz="94621" autoAdjust="0"/>
  </p:normalViewPr>
  <p:slideViewPr>
    <p:cSldViewPr>
      <p:cViewPr varScale="1">
        <p:scale>
          <a:sx n="126" d="100"/>
          <a:sy n="126" d="100"/>
        </p:scale>
        <p:origin x="1424" y="200"/>
      </p:cViewPr>
      <p:guideLst>
        <p:guide orient="horz" pos="960"/>
        <p:guide orient="horz" pos="1344"/>
        <p:guide orient="horz" pos="1510"/>
        <p:guide pos="3120"/>
        <p:guide pos="3216"/>
        <p:guide pos="3024"/>
        <p:guide pos="6048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337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21" Type="http://schemas.openxmlformats.org/officeDocument/2006/relationships/tags" Target="tags/tag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7315200" cy="479539"/>
          </a:xfrm>
          <a:prstGeom prst="rect">
            <a:avLst/>
          </a:prstGeom>
        </p:spPr>
        <p:txBody>
          <a:bodyPr vert="horz" lIns="35124" tIns="35124" rIns="245875" bIns="3512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l">
              <a:defRPr sz="1200"/>
            </a:lvl1pPr>
          </a:lstStyle>
          <a:p>
            <a:r>
              <a:rPr lang="de-DE" sz="800" dirty="0">
                <a:latin typeface="Arial" pitchFamily="34" charset="0"/>
                <a:cs typeface="Arial" pitchFamily="34" charset="0"/>
              </a:rPr>
              <a:t>© 2012 Capgemini. All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8" y="9120172"/>
            <a:ext cx="3170138" cy="479539"/>
          </a:xfrm>
          <a:prstGeom prst="rect">
            <a:avLst/>
          </a:prstGeom>
        </p:spPr>
        <p:txBody>
          <a:bodyPr vert="horz" lIns="89217" tIns="44609" rIns="89217" bIns="44609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>
                <a:latin typeface="Arial" pitchFamily="34" charset="0"/>
                <a:cs typeface="Arial" pitchFamily="34" charset="0"/>
              </a:rPr>
              <a:pPr/>
              <a:t>‹nr.›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3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720725"/>
            <a:ext cx="52006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0" tIns="48320" rIns="96640" bIns="483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1"/>
          </a:xfrm>
          <a:prstGeom prst="rect">
            <a:avLst/>
          </a:prstGeom>
        </p:spPr>
        <p:txBody>
          <a:bodyPr vert="horz" lIns="96640" tIns="48320" rIns="96640" bIns="483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1"/>
          </a:xfrm>
          <a:prstGeom prst="rect">
            <a:avLst/>
          </a:prstGeom>
        </p:spPr>
        <p:txBody>
          <a:bodyPr vert="horz" lIns="96640" tIns="48320" rIns="96640" bIns="48320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20725"/>
            <a:ext cx="52006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8" Type="http://schemas.openxmlformats.org/officeDocument/2006/relationships/oleObject" Target="../embeddings/oleObject2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1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.emf"/><Relationship Id="rId7" Type="http://schemas.openxmlformats.org/officeDocument/2006/relationships/image" Target="../media/image12.png"/><Relationship Id="rId1" Type="http://schemas.openxmlformats.org/officeDocument/2006/relationships/vmlDrawing" Target="../drawings/vmlDrawing12.vml"/><Relationship Id="rId2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5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15.vml"/><Relationship Id="rId2" Type="http://schemas.openxmlformats.org/officeDocument/2006/relationships/tags" Target="../tags/tag5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1.emf"/><Relationship Id="rId10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7" Type="http://schemas.openxmlformats.org/officeDocument/2006/relationships/oleObject" Target="../embeddings/oleObject6.bin"/><Relationship Id="rId8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slideMaster" Target="../slideMasters/slideMaster1.xml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8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3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.emf"/><Relationship Id="rId10" Type="http://schemas.openxmlformats.org/officeDocument/2006/relationships/image" Target="../media/image12.png"/><Relationship Id="rId1" Type="http://schemas.openxmlformats.org/officeDocument/2006/relationships/vmlDrawing" Target="../drawings/vmlDrawing11.vml"/><Relationship Id="rId2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:\SONALIB\D drive\NL\2015\3A-041.15 - PPT bid template Academy\shutterstock_218235004.jpg"/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0" y="1211286"/>
            <a:ext cx="9902952" cy="5650992"/>
          </a:xfrm>
          <a:prstGeom prst="rect">
            <a:avLst/>
          </a:prstGeom>
          <a:noFill/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0" y="2256613"/>
            <a:ext cx="4540683" cy="2261632"/>
          </a:xfrm>
        </p:spPr>
        <p:txBody>
          <a:bodyPr lIns="274320" tIns="33059" rIns="33059" bIns="33059"/>
          <a:lstStyle>
            <a:lvl1pPr algn="l">
              <a:defRPr sz="33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0" y="4551798"/>
            <a:ext cx="4541230" cy="947750"/>
          </a:xfrm>
        </p:spPr>
        <p:txBody>
          <a:bodyPr lIns="274320" tIns="33059" rIns="33059" bIns="33059"/>
          <a:lstStyle>
            <a:lvl1pPr marL="0" indent="0" algn="l">
              <a:buNone/>
              <a:defRPr sz="2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70320"/>
            <a:ext cx="9906000" cy="182880"/>
            <a:chOff x="0" y="5753241"/>
            <a:chExt cx="9906000" cy="18288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53241"/>
              <a:ext cx="9906000" cy="1828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02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315200" y="5783438"/>
              <a:ext cx="2286000" cy="12248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Subhasish\NL Projects\3A-001.13 - PPT Templat for Academy\Image\CG - Acedemy.png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716232" y="457200"/>
            <a:ext cx="2999232" cy="1383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286202" y="2940255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120,000 people in 40 countries, Capgemini is one of the world's foremost providers of consulting, technology and outsourcing services. The Group reported 2011 global revenues of EUR 9.7 billion.</a:t>
            </a: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 descr="CBE_Label_ppt.png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5035964" y="2791400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6"/>
          <a:srcRect l="4166" t="17390" r="44585" b="56074"/>
          <a:stretch>
            <a:fillRect/>
          </a:stretch>
        </p:blipFill>
        <p:spPr bwMode="auto">
          <a:xfrm>
            <a:off x="0" y="1524000"/>
            <a:ext cx="9906000" cy="5334000"/>
          </a:xfrm>
          <a:prstGeom prst="rect">
            <a:avLst/>
          </a:prstGeom>
          <a:noFill/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0" y="832190"/>
            <a:ext cx="9906000" cy="1143240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Subhasish\NL Projects\3A-001.13 - PPT Templat for Academy\Image\experience_patroon_2_285.png"/>
          <p:cNvPicPr>
            <a:picLocks noChangeAspect="1" noChangeArrowheads="1"/>
          </p:cNvPicPr>
          <p:nvPr userDrawn="1"/>
        </p:nvPicPr>
        <p:blipFill>
          <a:blip r:embed="rId7"/>
          <a:srcRect l="4166" t="14802" r="48396" b="56074"/>
          <a:stretch>
            <a:fillRect/>
          </a:stretch>
        </p:blipFill>
        <p:spPr bwMode="auto">
          <a:xfrm>
            <a:off x="0" y="0"/>
            <a:ext cx="9906000" cy="63246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906000" cy="6327648"/>
          </a:xfrm>
          <a:prstGeom prst="rect">
            <a:avLst/>
          </a:prstGeom>
          <a:gradFill>
            <a:gsLst>
              <a:gs pos="55000">
                <a:schemeClr val="bg1">
                  <a:alpha val="95000"/>
                </a:schemeClr>
              </a:gs>
              <a:gs pos="100000">
                <a:schemeClr val="bg1">
                  <a:alpha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reeform 4"/>
          <p:cNvSpPr>
            <a:spLocks/>
          </p:cNvSpPr>
          <p:nvPr userDrawn="1">
            <p:custDataLst>
              <p:tags r:id="rId4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 hasCustomPrompt="1"/>
            <p:custDataLst>
              <p:tags r:id="rId5"/>
            </p:custDataLst>
          </p:nvPr>
        </p:nvSpPr>
        <p:spPr>
          <a:xfrm>
            <a:off x="304800" y="1524000"/>
            <a:ext cx="6807651" cy="307777"/>
          </a:xfrm>
        </p:spPr>
        <p:txBody>
          <a:bodyPr>
            <a:sp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4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1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1524001"/>
            <a:ext cx="9296400" cy="4343400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04800" y="2133600"/>
            <a:ext cx="9296400" cy="38316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304800" y="1524000"/>
            <a:ext cx="9296400" cy="307777"/>
          </a:xfrm>
        </p:spPr>
        <p:txBody>
          <a:bodyPr wrap="square" tIns="0" rIns="0" bIns="0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04800" y="1524000"/>
            <a:ext cx="4495799" cy="440075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1524000"/>
            <a:ext cx="4495800" cy="44101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6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8462" y="2133600"/>
            <a:ext cx="4502138" cy="404199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105400" y="2133600"/>
            <a:ext cx="4343400" cy="4050630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298462" y="1524000"/>
            <a:ext cx="4502138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105400" y="1524000"/>
            <a:ext cx="4495800" cy="307777"/>
          </a:xfrm>
        </p:spPr>
        <p:txBody>
          <a:bodyPr vert="horz" wrap="square" lIns="0" tIns="0" rIns="0" bIns="0" rtlCol="0">
            <a:spAutoFit/>
          </a:bodyPr>
          <a:lstStyle>
            <a:lvl1pPr algn="ctr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2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6" name="Group 54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0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617149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With almost 145,000 people in over 40 countries, </a:t>
            </a:r>
            <a:r>
              <a:rPr lang="en-US" sz="1000" kern="1200" dirty="0" err="1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Capgemini</a:t>
            </a:r>
            <a:r>
              <a:rPr lang="en-US" sz="10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 is one of the world’s foremost providers of consulting, technology and outsourcing services. The Group reported 2014 global revenues of EUR 10.573 billion.</a:t>
            </a:r>
            <a:endParaRPr lang="en-US" sz="1000" kern="12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indent="0" algn="just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the Collaborative Business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Experience</a:t>
            </a:r>
            <a:r>
              <a:rPr lang="en-US" sz="1000" baseline="30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b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20" Type="http://schemas.openxmlformats.org/officeDocument/2006/relationships/image" Target="../media/image1.emf"/><Relationship Id="rId21" Type="http://schemas.openxmlformats.org/officeDocument/2006/relationships/image" Target="../media/image2.jpeg"/><Relationship Id="rId22" Type="http://schemas.openxmlformats.org/officeDocument/2006/relationships/image" Target="../media/image3.png"/><Relationship Id="rId10" Type="http://schemas.openxmlformats.org/officeDocument/2006/relationships/vmlDrawing" Target="../drawings/vmlDrawing1.vml"/><Relationship Id="rId11" Type="http://schemas.openxmlformats.org/officeDocument/2006/relationships/tags" Target="../tags/tag2.xml"/><Relationship Id="rId12" Type="http://schemas.openxmlformats.org/officeDocument/2006/relationships/tags" Target="../tags/tag3.xml"/><Relationship Id="rId13" Type="http://schemas.openxmlformats.org/officeDocument/2006/relationships/tags" Target="../tags/tag4.xml"/><Relationship Id="rId14" Type="http://schemas.openxmlformats.org/officeDocument/2006/relationships/tags" Target="../tags/tag5.xml"/><Relationship Id="rId15" Type="http://schemas.openxmlformats.org/officeDocument/2006/relationships/tags" Target="../tags/tag6.xml"/><Relationship Id="rId16" Type="http://schemas.openxmlformats.org/officeDocument/2006/relationships/tags" Target="../tags/tag7.xml"/><Relationship Id="rId17" Type="http://schemas.openxmlformats.org/officeDocument/2006/relationships/tags" Target="../tags/tag8.xml"/><Relationship Id="rId18" Type="http://schemas.openxmlformats.org/officeDocument/2006/relationships/tags" Target="../tags/tag9.xml"/><Relationship Id="rId1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20" Type="http://schemas.openxmlformats.org/officeDocument/2006/relationships/image" Target="../media/image8.png"/><Relationship Id="rId21" Type="http://schemas.openxmlformats.org/officeDocument/2006/relationships/hyperlink" Target="http://www.twitter.com/capgemini" TargetMode="External"/><Relationship Id="rId22" Type="http://schemas.openxmlformats.org/officeDocument/2006/relationships/image" Target="../media/image9.png"/><Relationship Id="rId23" Type="http://schemas.openxmlformats.org/officeDocument/2006/relationships/hyperlink" Target="http://www.youtube.com/capgemini" TargetMode="External"/><Relationship Id="rId24" Type="http://schemas.openxmlformats.org/officeDocument/2006/relationships/image" Target="../media/image10.png"/><Relationship Id="rId25" Type="http://schemas.openxmlformats.org/officeDocument/2006/relationships/hyperlink" Target="http://www.slideshare.net/capgemini" TargetMode="External"/><Relationship Id="rId26" Type="http://schemas.openxmlformats.org/officeDocument/2006/relationships/image" Target="../media/image11.gif"/><Relationship Id="rId27" Type="http://schemas.openxmlformats.org/officeDocument/2006/relationships/image" Target="../media/image5.png"/><Relationship Id="rId10" Type="http://schemas.openxmlformats.org/officeDocument/2006/relationships/tags" Target="../tags/tag42.xml"/><Relationship Id="rId11" Type="http://schemas.openxmlformats.org/officeDocument/2006/relationships/tags" Target="../tags/tag43.xml"/><Relationship Id="rId12" Type="http://schemas.openxmlformats.org/officeDocument/2006/relationships/tags" Target="../tags/tag44.xml"/><Relationship Id="rId13" Type="http://schemas.openxmlformats.org/officeDocument/2006/relationships/tags" Target="../tags/tag45.xml"/><Relationship Id="rId14" Type="http://schemas.openxmlformats.org/officeDocument/2006/relationships/tags" Target="../tags/tag46.xml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.emf"/><Relationship Id="rId17" Type="http://schemas.openxmlformats.org/officeDocument/2006/relationships/hyperlink" Target="http://www.facebook.com/Capgemini" TargetMode="External"/><Relationship Id="rId18" Type="http://schemas.openxmlformats.org/officeDocument/2006/relationships/image" Target="../media/image7.png"/><Relationship Id="rId19" Type="http://schemas.openxmlformats.org/officeDocument/2006/relationships/hyperlink" Target="http://www.linkedin.com/company/capgemini" TargetMode="Externa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5" Type="http://schemas.openxmlformats.org/officeDocument/2006/relationships/vmlDrawing" Target="../drawings/vmlDrawing10.v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4.vml"/><Relationship Id="rId4" Type="http://schemas.openxmlformats.org/officeDocument/2006/relationships/tags" Target="../tags/tag55.xm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think-cell Slide" r:id="rId19" imgW="360" imgH="360" progId="">
                  <p:embed/>
                </p:oleObj>
              </mc:Choice>
              <mc:Fallback>
                <p:oleObj name="think-cell Slide" r:id="rId19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nl-NL" noProof="0" smtClean="0"/>
              <a:t>Titelstijl van model bewerken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04800" y="1523999"/>
            <a:ext cx="9296400" cy="4614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‹nr.›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2013.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smtClean="0">
                <a:solidFill>
                  <a:schemeClr val="tx2"/>
                </a:solidFill>
                <a:latin typeface="+mj-lt"/>
              </a:rPr>
              <a:t>Presentation Title | Date</a:t>
            </a:r>
            <a:endParaRPr lang="en-US" sz="7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5" name="Straight Connector 5"/>
          <p:cNvCxnSpPr/>
          <p:nvPr>
            <p:custDataLst>
              <p:tags r:id="rId18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apgemini_logo_slides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9462" y="6452711"/>
            <a:ext cx="1380744" cy="3200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6019800"/>
            <a:ext cx="9906000" cy="228600"/>
            <a:chOff x="0" y="5707521"/>
            <a:chExt cx="9906000" cy="2286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5707521"/>
              <a:ext cx="9906000" cy="22860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err="1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8" name="Picture 4" descr="D:\Subhasish\NL Projects\3A-001.13 - PPT Templat for Academy\Image\mantra.png"/>
            <p:cNvPicPr>
              <a:picLocks noChangeAspect="1" noChangeArrowheads="1"/>
            </p:cNvPicPr>
            <p:nvPr userDrawn="1"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040880" y="5753230"/>
              <a:ext cx="2560320" cy="137183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58" r:id="rId2"/>
    <p:sldLayoutId id="2147483965" r:id="rId3"/>
    <p:sldLayoutId id="2147483966" r:id="rId4"/>
    <p:sldLayoutId id="2147483962" r:id="rId5"/>
    <p:sldLayoutId id="2147483963" r:id="rId6"/>
    <p:sldLayoutId id="2147483964" r:id="rId7"/>
    <p:sldLayoutId id="2147483934" r:id="rId8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spcBef>
          <a:spcPts val="0"/>
        </a:spcBef>
        <a:buClr>
          <a:schemeClr val="accent5"/>
        </a:buClr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spcBef>
          <a:spcPts val="0"/>
        </a:spcBef>
        <a:buClr>
          <a:schemeClr val="bg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6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>
            <p:custDataLst>
              <p:tags r:id="rId8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 2013 </a:t>
            </a:r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Arial"/>
                <a:cs typeface="Arial"/>
              </a:rPr>
              <a:t>Rightshore</a:t>
            </a:r>
            <a:r>
              <a:rPr lang="en-US" sz="700" i="1" dirty="0" smtClean="0">
                <a:solidFill>
                  <a:schemeClr val="bg1"/>
                </a:solidFill>
                <a:latin typeface="Arial"/>
                <a:cs typeface="Arial"/>
              </a:rPr>
              <a:t>® is a trademark belonging to Capgemini.</a:t>
            </a:r>
            <a:endParaRPr lang="en-US" sz="7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4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33122" name="Picture 2" descr="D:\Subhasish\NL Projects\3A-001.13 - PPT Templat for Academy\Image\CG - Acedemy.png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90568" y="930776"/>
            <a:ext cx="3154680" cy="145479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5" r:id="rId2"/>
    <p:sldLayoutId id="2147483961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16.vml"/><Relationship Id="rId2" Type="http://schemas.openxmlformats.org/officeDocument/2006/relationships/tags" Target="../tags/tag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7.vml"/><Relationship Id="rId2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engineering Foundation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Recap: week 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smtClean="0"/>
              <a:t>basic </a:t>
            </a:r>
            <a:r>
              <a:rPr lang="nl-NL" dirty="0" err="1" smtClean="0"/>
              <a:t>testing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2031325"/>
          </a:xfrm>
        </p:spPr>
        <p:txBody>
          <a:bodyPr/>
          <a:lstStyle/>
          <a:p>
            <a:r>
              <a:rPr lang="nl-NL" dirty="0" err="1" smtClean="0"/>
              <a:t>Testing</a:t>
            </a:r>
            <a:endParaRPr lang="nl-NL" dirty="0" smtClean="0"/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simple</a:t>
            </a:r>
            <a:r>
              <a:rPr lang="nl-NL" dirty="0" smtClean="0"/>
              <a:t> Unit test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JUnit</a:t>
            </a:r>
            <a:r>
              <a:rPr lang="nl-NL" dirty="0" smtClean="0"/>
              <a:t> 4.x</a:t>
            </a:r>
          </a:p>
          <a:p>
            <a:pPr lvl="1"/>
            <a:endParaRPr lang="nl-NL" dirty="0"/>
          </a:p>
          <a:p>
            <a:r>
              <a:rPr lang="nl-NL" dirty="0" err="1"/>
              <a:t>Maven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pom.xml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project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(</a:t>
            </a:r>
            <a:r>
              <a:rPr lang="nl-NL" dirty="0" err="1"/>
              <a:t>junit</a:t>
            </a:r>
            <a:r>
              <a:rPr lang="nl-NL" dirty="0"/>
              <a:t>)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project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18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Retrospective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8534400" cy="1846659"/>
          </a:xfrm>
        </p:spPr>
        <p:txBody>
          <a:bodyPr/>
          <a:lstStyle/>
          <a:p>
            <a:r>
              <a:rPr lang="nl-NL" dirty="0" smtClean="0"/>
              <a:t>Look back at </a:t>
            </a:r>
            <a:r>
              <a:rPr lang="nl-NL" dirty="0" err="1" smtClean="0"/>
              <a:t>the</a:t>
            </a:r>
            <a:r>
              <a:rPr lang="nl-NL" dirty="0" smtClean="0"/>
              <a:t> last sprint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regards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team members</a:t>
            </a:r>
          </a:p>
          <a:p>
            <a:endParaRPr lang="nl-NL" dirty="0"/>
          </a:p>
          <a:p>
            <a:r>
              <a:rPr lang="nl-NL" dirty="0" err="1" smtClean="0"/>
              <a:t>Identify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r>
              <a:rPr lang="nl-NL" dirty="0" smtClean="0"/>
              <a:t> </a:t>
            </a:r>
            <a:r>
              <a:rPr lang="nl-NL" smtClean="0"/>
              <a:t>improvements</a:t>
            </a:r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action points </a:t>
            </a:r>
            <a:r>
              <a:rPr lang="nl-NL" dirty="0" err="1" smtClean="0"/>
              <a:t>and</a:t>
            </a:r>
            <a:r>
              <a:rPr lang="nl-NL" dirty="0" smtClean="0"/>
              <a:t> make a plan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5892800" cy="27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Team </a:t>
            </a:r>
            <a:r>
              <a:rPr lang="nl-NL" dirty="0" err="1" smtClean="0"/>
              <a:t>work</a:t>
            </a:r>
            <a:r>
              <a:rPr lang="nl-NL" dirty="0" smtClean="0"/>
              <a:t> – team </a:t>
            </a:r>
            <a:r>
              <a:rPr lang="nl-NL" dirty="0" err="1" smtClean="0"/>
              <a:t>learning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33400" y="1145831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Agile</a:t>
            </a:r>
          </a:p>
        </p:txBody>
      </p:sp>
      <p:sp>
        <p:nvSpPr>
          <p:cNvPr id="5" name="Cloud 4"/>
          <p:cNvSpPr/>
          <p:nvPr/>
        </p:nvSpPr>
        <p:spPr>
          <a:xfrm>
            <a:off x="85453" y="350520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Responsible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each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other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429000" y="2088539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Team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responsibility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Cloud 6"/>
          <p:cNvSpPr/>
          <p:nvPr/>
        </p:nvSpPr>
        <p:spPr>
          <a:xfrm>
            <a:off x="2971800" y="460248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Learn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keep on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6610894" y="3939330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Trainer is coach</a:t>
            </a:r>
          </a:p>
        </p:txBody>
      </p:sp>
      <p:sp>
        <p:nvSpPr>
          <p:cNvPr id="9" name="Cloud 8"/>
          <p:cNvSpPr/>
          <p:nvPr/>
        </p:nvSpPr>
        <p:spPr>
          <a:xfrm>
            <a:off x="6610894" y="1323703"/>
            <a:ext cx="3048000" cy="20574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Individual</a:t>
            </a:r>
            <a:r>
              <a:rPr lang="nl-NL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 smtClean="0">
                <a:solidFill>
                  <a:schemeClr val="tx2">
                    <a:lumMod val="50000"/>
                  </a:schemeClr>
                </a:solidFill>
              </a:rPr>
              <a:t>responsibility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8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99" y="3762001"/>
            <a:ext cx="2074699" cy="259556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7391400" y="4200230"/>
            <a:ext cx="2362200" cy="533400"/>
          </a:xfrm>
          <a:prstGeom prst="cloudCallout">
            <a:avLst>
              <a:gd name="adj1" fmla="val -139918"/>
              <a:gd name="adj2" fmla="val 5306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Reflection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282238" y="3892236"/>
            <a:ext cx="2697760" cy="749927"/>
          </a:xfrm>
          <a:prstGeom prst="cloudCallout">
            <a:avLst>
              <a:gd name="adj1" fmla="val 98576"/>
              <a:gd name="adj2" fmla="val 97178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Knowledge sharing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6096000" y="5253635"/>
            <a:ext cx="3581400" cy="553436"/>
          </a:xfrm>
          <a:prstGeom prst="cloudCallout">
            <a:avLst>
              <a:gd name="adj1" fmla="val -70869"/>
              <a:gd name="adj2" fmla="val 12069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Communication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7010400" y="2907627"/>
            <a:ext cx="2133600" cy="894311"/>
          </a:xfrm>
          <a:prstGeom prst="cloudCallout">
            <a:avLst>
              <a:gd name="adj1" fmla="val -128959"/>
              <a:gd name="adj2" fmla="val 12347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Decision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making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0" y="1389898"/>
            <a:ext cx="3081254" cy="1823047"/>
          </a:xfrm>
          <a:prstGeom prst="cloudCallout">
            <a:avLst>
              <a:gd name="adj1" fmla="val 97055"/>
              <a:gd name="adj2" fmla="val 85048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Self-organization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and management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0" y="5088444"/>
            <a:ext cx="3124201" cy="883818"/>
          </a:xfrm>
          <a:prstGeom prst="cloudCallout">
            <a:avLst>
              <a:gd name="adj1" fmla="val 70194"/>
              <a:gd name="adj2" fmla="val 36873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Collaboration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/ teamwork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3319683" y="1386583"/>
            <a:ext cx="3344150" cy="822778"/>
          </a:xfrm>
          <a:prstGeom prst="cloudCallout">
            <a:avLst>
              <a:gd name="adj1" fmla="val -3524"/>
              <a:gd name="adj2" fmla="val 225635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Self-directed</a:t>
            </a:r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tx2">
                    <a:lumMod val="50000"/>
                  </a:schemeClr>
                </a:solidFill>
              </a:rPr>
              <a:t>learning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Cloud Callout 17"/>
          <p:cNvSpPr/>
          <p:nvPr/>
        </p:nvSpPr>
        <p:spPr>
          <a:xfrm>
            <a:off x="7086600" y="1191437"/>
            <a:ext cx="2667000" cy="1143000"/>
          </a:xfrm>
          <a:prstGeom prst="cloudCallout">
            <a:avLst>
              <a:gd name="adj1" fmla="val -116456"/>
              <a:gd name="adj2" fmla="val 179197"/>
            </a:avLst>
          </a:prstGeom>
          <a:solidFill>
            <a:srgbClr val="DEFDA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2">
                    <a:lumMod val="50000"/>
                  </a:schemeClr>
                </a:solidFill>
              </a:rPr>
              <a:t>Information processing</a:t>
            </a:r>
            <a:endParaRPr lang="nl-NL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week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1231106"/>
          </a:xfrm>
        </p:spPr>
        <p:txBody>
          <a:bodyPr/>
          <a:lstStyle/>
          <a:p>
            <a:r>
              <a:rPr lang="nl-NL" dirty="0" smtClean="0"/>
              <a:t>Agenda</a:t>
            </a:r>
          </a:p>
          <a:p>
            <a:endParaRPr lang="nl-NL" dirty="0" smtClean="0"/>
          </a:p>
          <a:p>
            <a:r>
              <a:rPr lang="nl-NL" dirty="0" err="1" smtClean="0"/>
              <a:t>Recap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545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385542"/>
          </a:xfrm>
        </p:spPr>
        <p:txBody>
          <a:bodyPr/>
          <a:lstStyle/>
          <a:p>
            <a:r>
              <a:rPr lang="nl-NL" dirty="0" smtClean="0"/>
              <a:t>9:30 </a:t>
            </a:r>
            <a:r>
              <a:rPr lang="mr-IN" dirty="0" smtClean="0"/>
              <a:t>–</a:t>
            </a:r>
            <a:r>
              <a:rPr lang="nl-NL" dirty="0" smtClean="0"/>
              <a:t> 9:45	Stand-up</a:t>
            </a:r>
          </a:p>
          <a:p>
            <a:endParaRPr lang="nl-NL" dirty="0"/>
          </a:p>
          <a:p>
            <a:r>
              <a:rPr lang="nl-NL" dirty="0" smtClean="0"/>
              <a:t>9:45 </a:t>
            </a:r>
            <a:r>
              <a:rPr lang="mr-IN" dirty="0" smtClean="0"/>
              <a:t>–</a:t>
            </a:r>
            <a:r>
              <a:rPr lang="nl-NL" dirty="0" smtClean="0"/>
              <a:t> 11:45	</a:t>
            </a:r>
            <a:r>
              <a:rPr lang="nl-NL" dirty="0"/>
              <a:t>User story 1 t/m 5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b="1" dirty="0" err="1"/>
              <a:t>done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smtClean="0"/>
              <a:t>11:45		Lunch</a:t>
            </a:r>
          </a:p>
          <a:p>
            <a:endParaRPr lang="nl-NL" dirty="0"/>
          </a:p>
          <a:p>
            <a:r>
              <a:rPr lang="nl-NL" dirty="0" smtClean="0"/>
              <a:t>12:30		</a:t>
            </a:r>
            <a:r>
              <a:rPr lang="nl-NL" dirty="0" err="1" smtClean="0"/>
              <a:t>Finalize</a:t>
            </a:r>
            <a:r>
              <a:rPr lang="nl-NL" dirty="0" smtClean="0"/>
              <a:t> app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prepare</a:t>
            </a:r>
            <a:r>
              <a:rPr lang="nl-NL" dirty="0" smtClean="0"/>
              <a:t> demo</a:t>
            </a:r>
          </a:p>
          <a:p>
            <a:endParaRPr lang="nl-NL" dirty="0"/>
          </a:p>
          <a:p>
            <a:r>
              <a:rPr lang="nl-NL" dirty="0" smtClean="0"/>
              <a:t>14:00		</a:t>
            </a:r>
            <a:r>
              <a:rPr lang="nl-NL" dirty="0" err="1" smtClean="0"/>
              <a:t>Retrospective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16:00		Demo`s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4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tools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2893100"/>
          </a:xfrm>
        </p:spPr>
        <p:txBody>
          <a:bodyPr/>
          <a:lstStyle/>
          <a:p>
            <a:r>
              <a:rPr lang="nl-NL" dirty="0"/>
              <a:t>Tools</a:t>
            </a:r>
          </a:p>
          <a:p>
            <a:pPr lvl="1"/>
            <a:r>
              <a:rPr lang="nl-NL" dirty="0"/>
              <a:t>Java SE 8 (JDK)</a:t>
            </a:r>
          </a:p>
          <a:p>
            <a:pPr lvl="1"/>
            <a:r>
              <a:rPr lang="nl-NL" dirty="0" err="1" smtClean="0"/>
              <a:t>IntelliJ</a:t>
            </a:r>
            <a:endParaRPr lang="nl-NL" dirty="0" smtClean="0"/>
          </a:p>
          <a:p>
            <a:pPr lvl="1"/>
            <a:r>
              <a:rPr lang="nl-NL" dirty="0" err="1" smtClean="0"/>
              <a:t>Github</a:t>
            </a:r>
            <a:endParaRPr lang="nl-NL" dirty="0" smtClean="0"/>
          </a:p>
          <a:p>
            <a:pPr lvl="1"/>
            <a:r>
              <a:rPr lang="nl-NL" dirty="0" smtClean="0"/>
              <a:t>Git (</a:t>
            </a:r>
            <a:r>
              <a:rPr lang="nl-NL" dirty="0" err="1" smtClean="0"/>
              <a:t>command</a:t>
            </a:r>
            <a:r>
              <a:rPr lang="nl-NL" dirty="0" smtClean="0"/>
              <a:t>-line)</a:t>
            </a:r>
          </a:p>
          <a:p>
            <a:pPr lvl="1"/>
            <a:r>
              <a:rPr lang="nl-NL" dirty="0" err="1" smtClean="0"/>
              <a:t>Trello</a:t>
            </a:r>
            <a:endParaRPr lang="nl-NL" dirty="0"/>
          </a:p>
          <a:p>
            <a:pPr lvl="1"/>
            <a:r>
              <a:rPr lang="nl-NL" dirty="0" err="1"/>
              <a:t>Maven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Agile</a:t>
            </a:r>
          </a:p>
          <a:p>
            <a:pPr lvl="1"/>
            <a:r>
              <a:rPr lang="nl-NL" dirty="0" smtClean="0"/>
              <a:t>Scrum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84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/>
              <a:t>w</a:t>
            </a:r>
            <a:r>
              <a:rPr lang="nl-NL" dirty="0" err="1" smtClean="0"/>
              <a:t>hat</a:t>
            </a:r>
            <a:r>
              <a:rPr lang="nl-NL" dirty="0" smtClean="0"/>
              <a:t> </a:t>
            </a:r>
            <a:r>
              <a:rPr lang="nl-NL" dirty="0"/>
              <a:t>does a </a:t>
            </a:r>
            <a:r>
              <a:rPr lang="nl-NL" dirty="0" err="1"/>
              <a:t>typical</a:t>
            </a:r>
            <a:r>
              <a:rPr lang="nl-NL" dirty="0"/>
              <a:t> Scrum Sprint look </a:t>
            </a:r>
            <a:r>
              <a:rPr lang="nl-NL" dirty="0" smtClean="0"/>
              <a:t>like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8915400" cy="4370427"/>
          </a:xfrm>
        </p:spPr>
        <p:txBody>
          <a:bodyPr/>
          <a:lstStyle/>
          <a:p>
            <a:r>
              <a:rPr lang="nl-NL" dirty="0" smtClean="0"/>
              <a:t>Pre-sprint</a:t>
            </a:r>
          </a:p>
          <a:p>
            <a:pPr lvl="1"/>
            <a:r>
              <a:rPr lang="nl-NL" dirty="0" smtClean="0"/>
              <a:t>User story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backlog</a:t>
            </a:r>
            <a:r>
              <a:rPr lang="nl-NL" dirty="0" smtClean="0"/>
              <a:t> </a:t>
            </a:r>
            <a:r>
              <a:rPr lang="nl-NL" dirty="0" err="1" smtClean="0"/>
              <a:t>refinement</a:t>
            </a:r>
            <a:endParaRPr lang="nl-NL" dirty="0" smtClean="0"/>
          </a:p>
          <a:p>
            <a:pPr lvl="1"/>
            <a:r>
              <a:rPr lang="nl-NL" dirty="0" smtClean="0"/>
              <a:t>Sprint planning: </a:t>
            </a:r>
            <a:r>
              <a:rPr lang="nl-NL" dirty="0" err="1" smtClean="0"/>
              <a:t>add</a:t>
            </a:r>
            <a:r>
              <a:rPr lang="nl-NL" dirty="0" smtClean="0"/>
              <a:t> user </a:t>
            </a:r>
            <a:r>
              <a:rPr lang="nl-NL" dirty="0" err="1" smtClean="0"/>
              <a:t>stories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backlog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poker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complexity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Sprint</a:t>
            </a:r>
          </a:p>
          <a:p>
            <a:pPr lvl="1"/>
            <a:r>
              <a:rPr lang="nl-NL" dirty="0" smtClean="0"/>
              <a:t>Split user </a:t>
            </a:r>
            <a:r>
              <a:rPr lang="nl-NL" dirty="0" err="1" smtClean="0"/>
              <a:t>stories</a:t>
            </a:r>
            <a:r>
              <a:rPr lang="nl-NL" dirty="0" smtClean="0"/>
              <a:t> in </a:t>
            </a:r>
            <a:r>
              <a:rPr lang="nl-NL" dirty="0" err="1" smtClean="0"/>
              <a:t>task</a:t>
            </a:r>
            <a:endParaRPr lang="nl-NL" dirty="0" smtClean="0"/>
          </a:p>
          <a:p>
            <a:pPr lvl="1"/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team on </a:t>
            </a:r>
            <a:r>
              <a:rPr lang="nl-NL" dirty="0" err="1" smtClean="0"/>
              <a:t>the</a:t>
            </a:r>
            <a:r>
              <a:rPr lang="nl-NL" dirty="0" smtClean="0"/>
              <a:t> top most user </a:t>
            </a:r>
            <a:r>
              <a:rPr lang="nl-NL" dirty="0" err="1" smtClean="0"/>
              <a:t>stories</a:t>
            </a:r>
            <a:endParaRPr lang="nl-NL" dirty="0" smtClean="0"/>
          </a:p>
          <a:p>
            <a:pPr lvl="1"/>
            <a:r>
              <a:rPr lang="nl-NL" dirty="0" smtClean="0"/>
              <a:t>Daily stand-up: status update</a:t>
            </a:r>
          </a:p>
          <a:p>
            <a:pPr lvl="2"/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I do</a:t>
            </a:r>
          </a:p>
          <a:p>
            <a:pPr lvl="2"/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am</a:t>
            </a:r>
            <a:r>
              <a:rPr lang="nl-NL" dirty="0" smtClean="0"/>
              <a:t> I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</a:t>
            </a:r>
          </a:p>
          <a:p>
            <a:pPr lvl="2"/>
            <a:r>
              <a:rPr lang="nl-NL" dirty="0" smtClean="0"/>
              <a:t>Am I </a:t>
            </a:r>
            <a:r>
              <a:rPr lang="nl-NL" dirty="0" err="1" smtClean="0"/>
              <a:t>blocked</a:t>
            </a:r>
            <a:r>
              <a:rPr lang="nl-NL" dirty="0" smtClean="0"/>
              <a:t>?</a:t>
            </a:r>
          </a:p>
          <a:p>
            <a:pPr lvl="1"/>
            <a:endParaRPr lang="nl-NL" dirty="0" smtClean="0"/>
          </a:p>
          <a:p>
            <a:pPr lvl="1"/>
            <a:r>
              <a:rPr lang="nl-NL" dirty="0" smtClean="0"/>
              <a:t>End of sprint</a:t>
            </a:r>
          </a:p>
          <a:p>
            <a:pPr lvl="2"/>
            <a:r>
              <a:rPr lang="nl-NL" dirty="0" smtClean="0"/>
              <a:t>Demo: show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product </a:t>
            </a:r>
            <a:r>
              <a:rPr lang="nl-NL" dirty="0" err="1" smtClean="0"/>
              <a:t>owner</a:t>
            </a:r>
            <a:endParaRPr lang="nl-NL" dirty="0" smtClean="0"/>
          </a:p>
          <a:p>
            <a:pPr lvl="2"/>
            <a:r>
              <a:rPr lang="nl-NL" dirty="0" err="1" smtClean="0"/>
              <a:t>Retrospective</a:t>
            </a:r>
            <a:r>
              <a:rPr lang="nl-NL" dirty="0" smtClean="0"/>
              <a:t>: </a:t>
            </a:r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sprint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53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</a:t>
            </a:r>
            <a:r>
              <a:rPr lang="nl-NL" dirty="0" err="1" smtClean="0"/>
              <a:t>working</a:t>
            </a:r>
            <a:r>
              <a:rPr lang="nl-NL" dirty="0" smtClean="0"/>
              <a:t> in a team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8915400" cy="4247317"/>
          </a:xfrm>
        </p:spPr>
        <p:txBody>
          <a:bodyPr/>
          <a:lstStyle/>
          <a:p>
            <a:r>
              <a:rPr lang="nl-NL" dirty="0" smtClean="0"/>
              <a:t>Planning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task</a:t>
            </a:r>
            <a:r>
              <a:rPr lang="nl-NL" dirty="0" smtClean="0"/>
              <a:t> management,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learned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trello</a:t>
            </a:r>
            <a:r>
              <a:rPr lang="nl-NL" dirty="0" smtClean="0"/>
              <a:t> board</a:t>
            </a:r>
          </a:p>
          <a:p>
            <a:pPr lvl="1"/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user </a:t>
            </a:r>
            <a:r>
              <a:rPr lang="nl-NL" dirty="0" err="1" smtClean="0"/>
              <a:t>stories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tasks</a:t>
            </a:r>
            <a:r>
              <a:rPr lang="nl-NL" dirty="0" smtClean="0"/>
              <a:t> in </a:t>
            </a:r>
            <a:r>
              <a:rPr lang="nl-NL" dirty="0" err="1" smtClean="0"/>
              <a:t>trello</a:t>
            </a:r>
            <a:endParaRPr lang="nl-NL" dirty="0" smtClean="0"/>
          </a:p>
          <a:p>
            <a:pPr lvl="1"/>
            <a:r>
              <a:rPr lang="nl-NL" dirty="0" err="1"/>
              <a:t>h</a:t>
            </a:r>
            <a:r>
              <a:rPr lang="nl-NL" dirty="0" err="1" smtClean="0"/>
              <a:t>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devide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assign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team members</a:t>
            </a:r>
          </a:p>
          <a:p>
            <a:pPr lvl="1"/>
            <a:r>
              <a:rPr lang="nl-NL" dirty="0" err="1"/>
              <a:t>h</a:t>
            </a:r>
            <a:r>
              <a:rPr lang="nl-NL" dirty="0" err="1" smtClean="0"/>
              <a:t>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trello</a:t>
            </a:r>
            <a:r>
              <a:rPr lang="nl-NL" dirty="0" smtClean="0"/>
              <a:t> </a:t>
            </a:r>
            <a:r>
              <a:rPr lang="nl-NL" dirty="0" err="1" smtClean="0"/>
              <a:t>during</a:t>
            </a:r>
            <a:r>
              <a:rPr lang="nl-NL" dirty="0" smtClean="0"/>
              <a:t> a </a:t>
            </a:r>
            <a:r>
              <a:rPr lang="nl-NL" dirty="0" err="1" smtClean="0"/>
              <a:t>daily</a:t>
            </a:r>
            <a:r>
              <a:rPr lang="nl-NL" dirty="0" smtClean="0"/>
              <a:t> </a:t>
            </a:r>
            <a:r>
              <a:rPr lang="nl-NL" dirty="0" err="1" smtClean="0"/>
              <a:t>standup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/>
              <a:t>Sharing</a:t>
            </a:r>
            <a:r>
              <a:rPr lang="nl-NL" dirty="0"/>
              <a:t> code </a:t>
            </a:r>
            <a:r>
              <a:rPr lang="nl-NL" dirty="0" err="1"/>
              <a:t>using</a:t>
            </a:r>
            <a:r>
              <a:rPr lang="nl-NL" dirty="0"/>
              <a:t> git,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github</a:t>
            </a:r>
            <a:r>
              <a:rPr lang="nl-NL" dirty="0"/>
              <a:t> account</a:t>
            </a:r>
          </a:p>
          <a:p>
            <a:pPr lvl="1"/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git </a:t>
            </a:r>
            <a:r>
              <a:rPr lang="nl-NL" dirty="0" err="1"/>
              <a:t>repository</a:t>
            </a:r>
            <a:endParaRPr lang="nl-NL" dirty="0"/>
          </a:p>
          <a:p>
            <a:pPr lvl="1"/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clone</a:t>
            </a:r>
            <a:r>
              <a:rPr lang="nl-NL" dirty="0"/>
              <a:t> a git </a:t>
            </a:r>
            <a:r>
              <a:rPr lang="nl-NL" dirty="0" err="1"/>
              <a:t>repository</a:t>
            </a:r>
            <a:endParaRPr lang="nl-NL" dirty="0"/>
          </a:p>
          <a:p>
            <a:pPr lvl="1"/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push </a:t>
            </a:r>
            <a:r>
              <a:rPr lang="nl-NL" dirty="0" err="1"/>
              <a:t>your</a:t>
            </a:r>
            <a:r>
              <a:rPr lang="nl-NL" dirty="0"/>
              <a:t> 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github</a:t>
            </a:r>
            <a:endParaRPr lang="nl-NL" dirty="0"/>
          </a:p>
          <a:p>
            <a:pPr lvl="1"/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pull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review code</a:t>
            </a:r>
          </a:p>
          <a:p>
            <a:pPr lvl="1"/>
            <a:endParaRPr lang="nl-NL" dirty="0" smtClean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43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Recap</a:t>
            </a:r>
            <a:r>
              <a:rPr lang="nl-NL" dirty="0" smtClean="0"/>
              <a:t>: basic Java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4800" y="1524000"/>
            <a:ext cx="6807651" cy="3385542"/>
          </a:xfrm>
        </p:spPr>
        <p:txBody>
          <a:bodyPr/>
          <a:lstStyle/>
          <a:p>
            <a:r>
              <a:rPr lang="nl-NL" dirty="0" smtClean="0"/>
              <a:t>Basic:</a:t>
            </a:r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class</a:t>
            </a:r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variables</a:t>
            </a:r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compile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run Java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Java Date API</a:t>
            </a:r>
          </a:p>
          <a:p>
            <a:pPr lvl="1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convert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code</a:t>
            </a:r>
          </a:p>
          <a:p>
            <a:pPr lvl="1"/>
            <a:endParaRPr lang="nl-NL" dirty="0"/>
          </a:p>
          <a:p>
            <a:pPr lvl="1"/>
            <a:endParaRPr lang="nl-NL" dirty="0" smtClean="0"/>
          </a:p>
          <a:p>
            <a:pPr lvl="1"/>
            <a:endParaRPr lang="nl-NL" dirty="0"/>
          </a:p>
          <a:p>
            <a:endParaRPr lang="nl-NL" dirty="0" smtClean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51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ZTlbzwhkOEBq_f4HJ0W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gz3YXo3l0OkLMYAWunu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I83S.QyU2cWSfucWO3Y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heme/theme1.xml><?xml version="1.0" encoding="utf-8"?>
<a:theme xmlns:a="http://schemas.openxmlformats.org/drawingml/2006/main" name="Powerpoint_Template_Capgemini_Academy_2014_vers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C748C82DFC14BA8BF44C553ACEB4B" ma:contentTypeVersion="0" ma:contentTypeDescription="Create a new document." ma:contentTypeScope="" ma:versionID="6633d5ed7aa7f9600994e9dbd4191d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FABF-50CF-4077-9257-01C99B23FE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0F8D8B-866A-453B-A90D-CCB8D7EC91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06016-E4BE-46B9-836B-E3323596D65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4363</TotalTime>
  <Words>348</Words>
  <Application>Microsoft Macintosh PowerPoint</Application>
  <PresentationFormat>A4 (210 x 297 mm)</PresentationFormat>
  <Paragraphs>99</Paragraphs>
  <Slides>12</Slides>
  <Notes>1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20" baseType="lpstr">
      <vt:lpstr>Calibri</vt:lpstr>
      <vt:lpstr>Helvetica Light</vt:lpstr>
      <vt:lpstr>Wingdings</vt:lpstr>
      <vt:lpstr>Arial</vt:lpstr>
      <vt:lpstr>Powerpoint_Template_Capgemini_Academy_2014_version1</vt:lpstr>
      <vt:lpstr>Closing slides</vt:lpstr>
      <vt:lpstr>Section break</vt:lpstr>
      <vt:lpstr>think-cell Slide</vt:lpstr>
      <vt:lpstr> Software engineering Foundation  Recap: week 1</vt:lpstr>
      <vt:lpstr>Team work – team learning</vt:lpstr>
      <vt:lpstr>Not only technical</vt:lpstr>
      <vt:lpstr>Recap: week 1</vt:lpstr>
      <vt:lpstr>Agenda</vt:lpstr>
      <vt:lpstr>Recap: tools</vt:lpstr>
      <vt:lpstr>Recap: what does a typical Scrum Sprint look like</vt:lpstr>
      <vt:lpstr>Recap: working in a team</vt:lpstr>
      <vt:lpstr>Recap: basic Java</vt:lpstr>
      <vt:lpstr>Recap: basic testing</vt:lpstr>
      <vt:lpstr>Retrospective</vt:lpstr>
      <vt:lpstr>PowerPoint-presentatie</vt:lpstr>
    </vt:vector>
  </TitlesOfParts>
  <Company>Capgemini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sonbaner</dc:creator>
  <cp:lastModifiedBy>Microsoft Office-gebruiker</cp:lastModifiedBy>
  <cp:revision>260</cp:revision>
  <cp:lastPrinted>2017-09-15T10:39:46Z</cp:lastPrinted>
  <dcterms:created xsi:type="dcterms:W3CDTF">2015-05-11T06:07:53Z</dcterms:created>
  <dcterms:modified xsi:type="dcterms:W3CDTF">2017-09-15T10:40:50Z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0x010100274C748C82DFC14BA8BF44C553ACEB4B</vt:lpwstr>
  </property>
</Properties>
</file>